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59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6" autoAdjust="0"/>
    <p:restoredTop sz="94660"/>
  </p:normalViewPr>
  <p:slideViewPr>
    <p:cSldViewPr snapToGrid="0">
      <p:cViewPr>
        <p:scale>
          <a:sx n="66" d="100"/>
          <a:sy n="66" d="100"/>
        </p:scale>
        <p:origin x="672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C632BA-5322-4280-9A53-DABE1B931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332234-F8DE-430F-BA24-66A0E1E47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66DA92-10EB-4FCA-9D8C-C6E2698A9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B4A6F-8C8D-4E7A-B421-DA2B0E582FFF}" type="datetimeFigureOut">
              <a:rPr lang="ru-RU" smtClean="0"/>
              <a:t>10.12.2017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B36254-F284-4DBB-A191-A2F9A9AE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A8FF26-7FCF-40B6-948D-B2FE13AD4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8B0B-6ED8-419E-8430-FDEDA05FB2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4449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1E7643-AD27-47E2-A075-AAD103A45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98195D2-0357-4FE4-BD61-30D775138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36139F-3D33-4C33-8490-DA5BECEA7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B4A6F-8C8D-4E7A-B421-DA2B0E582FFF}" type="datetimeFigureOut">
              <a:rPr lang="ru-RU" smtClean="0"/>
              <a:t>10.12.2017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6C59D0-FD13-4F5F-BD90-E236EAD3A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2EFF9E-CC50-46DB-BDA4-13129970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8B0B-6ED8-419E-8430-FDEDA05FB2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388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A34A775-8C90-476A-9F6E-75A4080A3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EE55BDA-F892-43F0-B559-05E249153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0BFE89-249D-481C-9DA4-5962CAB22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B4A6F-8C8D-4E7A-B421-DA2B0E582FFF}" type="datetimeFigureOut">
              <a:rPr lang="ru-RU" smtClean="0"/>
              <a:t>10.12.2017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8D4599-964C-45E9-9A9C-C379052B0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E47328-DAEE-4B30-A85D-73BC41515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8B0B-6ED8-419E-8430-FDEDA05FB2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308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06827A-6879-4512-B41D-648978544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F61F63-E530-4D27-90E0-4B5D62E40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A09CD4-A992-4D2C-983C-47C9D1B26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B4A6F-8C8D-4E7A-B421-DA2B0E582FFF}" type="datetimeFigureOut">
              <a:rPr lang="ru-RU" smtClean="0"/>
              <a:t>10.12.2017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902823-108E-4060-8F0B-DD849608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312E17-ADF9-47B8-A40A-C95E59F9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8B0B-6ED8-419E-8430-FDEDA05FB2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639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B1DA13-6533-4CA6-B0EB-D83D618D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22E339-D199-4D14-A2DA-99FE668A8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F5C4CB-8811-4997-8749-ECA8941E7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B4A6F-8C8D-4E7A-B421-DA2B0E582FFF}" type="datetimeFigureOut">
              <a:rPr lang="ru-RU" smtClean="0"/>
              <a:t>10.12.2017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7B8641-CF8B-43F1-BD7B-0F15FDF25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429DA7-390B-4B0B-B076-2293AA10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8B0B-6ED8-419E-8430-FDEDA05FB2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30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97B7A0-BE12-41E1-B2CF-4CADB71E4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D2BFC5-2640-4CF0-AD5E-35BBD86DE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CAABA8-DDD9-42DB-86CE-8FBA6657B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E71664-4CE6-4F71-AF03-5A2B0697F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B4A6F-8C8D-4E7A-B421-DA2B0E582FFF}" type="datetimeFigureOut">
              <a:rPr lang="ru-RU" smtClean="0"/>
              <a:t>10.12.2017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A9E28FE-67D2-43F9-8A04-9B428D54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AF62E1-4962-428E-BF7E-DB81B4FA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8B0B-6ED8-419E-8430-FDEDA05FB2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74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8C75D6-6A24-4D65-9449-489917465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B9FF54-7706-47EE-A5E2-D810FA571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46BE51-5910-4965-8F11-04CF8C96F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CAB7EED-A55C-49BD-BA1A-43B6884535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928367D-258F-49AF-AB6C-EBBA86A16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072BD99-07C2-4A82-ACF5-C0F0FEFB3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B4A6F-8C8D-4E7A-B421-DA2B0E582FFF}" type="datetimeFigureOut">
              <a:rPr lang="ru-RU" smtClean="0"/>
              <a:t>10.12.2017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09AC075-02D9-4C9B-9B3F-DC3ECAF0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B38CF40-4333-47FE-BFAE-BD332DDF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8B0B-6ED8-419E-8430-FDEDA05FB2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23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DC38FF-1FBD-4688-8937-8F598350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E116BCF-6E09-4678-A7C3-F61E521F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B4A6F-8C8D-4E7A-B421-DA2B0E582FFF}" type="datetimeFigureOut">
              <a:rPr lang="ru-RU" smtClean="0"/>
              <a:t>10.12.2017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F8BB54-3D5B-46F2-9748-A923BDAD0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8BDE71-4F85-4A20-9C79-34133DF42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8B0B-6ED8-419E-8430-FDEDA05FB2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67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05503A9-9E1C-4A9E-A7B2-6FEA1570E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B4A6F-8C8D-4E7A-B421-DA2B0E582FFF}" type="datetimeFigureOut">
              <a:rPr lang="ru-RU" smtClean="0"/>
              <a:t>10.12.2017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68B3AEE-66B2-4012-9421-1E8103BAD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FC6254-C4C7-4FAC-AB01-EB4C8EB85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8B0B-6ED8-419E-8430-FDEDA05FB2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32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C405F6-DF15-4FE5-B446-4C118666E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D63AE2-2C7F-474D-9C79-FDCBB825D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4B9E8E3-74F5-4463-BCB5-1C99EA40F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ACF9F-D39F-4D71-9916-DF2870A4B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B4A6F-8C8D-4E7A-B421-DA2B0E582FFF}" type="datetimeFigureOut">
              <a:rPr lang="ru-RU" smtClean="0"/>
              <a:t>10.12.2017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D9E45B-0AB7-460A-A7B9-19E50A2AB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B88C4A-AB24-4FCD-A783-0A3764D42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8B0B-6ED8-419E-8430-FDEDA05FB2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489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60D4DF-1935-4BB3-BFC9-23193CDE9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31E7469-399D-459E-9BFC-C018018864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82558B-5361-4BCD-8C76-7BD5D9F14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6BF666-096E-42AA-BC85-64FAE41CE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B4A6F-8C8D-4E7A-B421-DA2B0E582FFF}" type="datetimeFigureOut">
              <a:rPr lang="ru-RU" smtClean="0"/>
              <a:t>10.12.2017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F1829F1-35B3-409A-AC6B-603A43F87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5A862E-EF7A-4C3F-998F-B430BCB7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8B0B-6ED8-419E-8430-FDEDA05FB2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20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7D6655-208A-40AD-84E6-DCD9CC2C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8BE1EC-BA6F-4D3A-8CDA-1BA9FAA2D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187805-46C6-4898-AF87-E44EF87B6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B4A6F-8C8D-4E7A-B421-DA2B0E582FFF}" type="datetimeFigureOut">
              <a:rPr lang="ru-RU" smtClean="0"/>
              <a:t>10.12.2017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430A49-CD82-4902-BFE2-B515046BCB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354DE1-6401-410C-9787-76888A647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88B0B-6ED8-419E-8430-FDEDA05FB2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023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69CF768-7C16-42F1-ADA2-7C88290659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71">
              <a:alpha val="90000"/>
            </a:srgbClr>
          </a:solidFill>
          <a:ln>
            <a:solidFill>
              <a:srgbClr val="007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613FEE-B1D4-4307-BEA6-A17114C47F89}"/>
              </a:ext>
            </a:extLst>
          </p:cNvPr>
          <p:cNvSpPr txBox="1"/>
          <p:nvPr/>
        </p:nvSpPr>
        <p:spPr>
          <a:xfrm>
            <a:off x="3039447" y="1552455"/>
            <a:ext cx="6113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+mj-lt"/>
              </a:rPr>
              <a:t>Структура и ценообразование на рынке наркотических веществ в интернете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EB07F81F-6F1C-4DC3-A21A-55AB9F893E50}"/>
              </a:ext>
            </a:extLst>
          </p:cNvPr>
          <p:cNvSpPr/>
          <p:nvPr/>
        </p:nvSpPr>
        <p:spPr>
          <a:xfrm>
            <a:off x="3544467" y="2520907"/>
            <a:ext cx="5103067" cy="457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D98B62-BBD9-47B7-B34F-E798CEC35328}"/>
              </a:ext>
            </a:extLst>
          </p:cNvPr>
          <p:cNvSpPr txBox="1"/>
          <p:nvPr/>
        </p:nvSpPr>
        <p:spPr>
          <a:xfrm>
            <a:off x="9255882" y="5088690"/>
            <a:ext cx="2738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Курапов Андрей БЭК 155</a:t>
            </a:r>
          </a:p>
          <a:p>
            <a:r>
              <a:rPr lang="ru-RU" dirty="0" err="1">
                <a:solidFill>
                  <a:schemeClr val="bg1"/>
                </a:solidFill>
              </a:rPr>
              <a:t>Рычко</a:t>
            </a:r>
            <a:r>
              <a:rPr lang="ru-RU" dirty="0">
                <a:solidFill>
                  <a:schemeClr val="bg1"/>
                </a:solidFill>
              </a:rPr>
              <a:t> Артем БЭК 155</a:t>
            </a:r>
          </a:p>
          <a:p>
            <a:r>
              <a:rPr lang="ru-RU" dirty="0">
                <a:solidFill>
                  <a:schemeClr val="bg1"/>
                </a:solidFill>
              </a:rPr>
              <a:t>Слепцов Илья БЭК 154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6DA0F4-A210-4EA2-8FAD-090C5EAC7A92}"/>
              </a:ext>
            </a:extLst>
          </p:cNvPr>
          <p:cNvSpPr txBox="1"/>
          <p:nvPr/>
        </p:nvSpPr>
        <p:spPr>
          <a:xfrm>
            <a:off x="9255882" y="4719358"/>
            <a:ext cx="155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Подготовили:</a:t>
            </a:r>
          </a:p>
        </p:txBody>
      </p:sp>
    </p:spTree>
    <p:extLst>
      <p:ext uri="{BB962C8B-B14F-4D97-AF65-F5344CB8AC3E}">
        <p14:creationId xmlns:p14="http://schemas.microsoft.com/office/powerpoint/2010/main" val="70611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77D746-1FA4-4B59-B4FA-F6ADDB7B0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021" y="2630464"/>
            <a:ext cx="6438900" cy="3905250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F43F94C-B3E7-4EA1-93E6-4275F80BA50C}"/>
              </a:ext>
            </a:extLst>
          </p:cNvPr>
          <p:cNvGrpSpPr/>
          <p:nvPr/>
        </p:nvGrpSpPr>
        <p:grpSpPr>
          <a:xfrm>
            <a:off x="0" y="207952"/>
            <a:ext cx="11983720" cy="603599"/>
            <a:chOff x="0" y="207952"/>
            <a:chExt cx="11983720" cy="60359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94EF21EC-C827-4CB5-82A8-CCB9A26EC2DD}"/>
                </a:ext>
              </a:extLst>
            </p:cNvPr>
            <p:cNvCxnSpPr/>
            <p:nvPr/>
          </p:nvCxnSpPr>
          <p:spPr>
            <a:xfrm>
              <a:off x="0" y="811551"/>
              <a:ext cx="1996068" cy="0"/>
            </a:xfrm>
            <a:prstGeom prst="line">
              <a:avLst/>
            </a:prstGeom>
            <a:ln w="28575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F1C42B76-2421-4EE6-BEFF-EE162B795917}"/>
                </a:ext>
              </a:extLst>
            </p:cNvPr>
            <p:cNvCxnSpPr/>
            <p:nvPr/>
          </p:nvCxnSpPr>
          <p:spPr>
            <a:xfrm>
              <a:off x="0" y="694562"/>
              <a:ext cx="2861733" cy="0"/>
            </a:xfrm>
            <a:prstGeom prst="line">
              <a:avLst/>
            </a:prstGeom>
            <a:ln w="28575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521236-5594-40C4-8777-D84190F80A18}"/>
                </a:ext>
              </a:extLst>
            </p:cNvPr>
            <p:cNvSpPr txBox="1"/>
            <p:nvPr/>
          </p:nvSpPr>
          <p:spPr>
            <a:xfrm>
              <a:off x="242595" y="207952"/>
              <a:ext cx="11741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Преобразование данных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A84432F-9340-48FC-942A-3220E123ECEE}"/>
              </a:ext>
            </a:extLst>
          </p:cNvPr>
          <p:cNvSpPr txBox="1"/>
          <p:nvPr/>
        </p:nvSpPr>
        <p:spPr>
          <a:xfrm>
            <a:off x="494521" y="1061950"/>
            <a:ext cx="672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Применение метода </a:t>
            </a:r>
            <a:r>
              <a:rPr lang="en-US" dirty="0"/>
              <a:t>TF-IDF </a:t>
            </a:r>
            <a:r>
              <a:rPr lang="ru-RU" dirty="0"/>
              <a:t>для определения тональности текста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12E2EF5-B1CA-4D3B-B9BB-F31DCBAD53FC}"/>
              </a:ext>
            </a:extLst>
          </p:cNvPr>
          <p:cNvSpPr/>
          <p:nvPr/>
        </p:nvSpPr>
        <p:spPr>
          <a:xfrm>
            <a:off x="494521" y="1971672"/>
            <a:ext cx="107395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Идея метода</a:t>
            </a:r>
            <a:r>
              <a:rPr lang="en-US" dirty="0"/>
              <a:t> </a:t>
            </a:r>
            <a:r>
              <a:rPr lang="ru-RU" dirty="0"/>
              <a:t>TF-IDF заключается в том, чтобы дать больший вес для слов, которые имеют не-нейтральную тональность, т.к. именно такие слова определяют тональность всего текста. Формула для расчета веса слова w следующая: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E1AE0283-0919-4EA1-8ACE-E7F608072B0D}"/>
              </a:ext>
            </a:extLst>
          </p:cNvPr>
          <p:cNvGrpSpPr/>
          <p:nvPr/>
        </p:nvGrpSpPr>
        <p:grpSpPr>
          <a:xfrm>
            <a:off x="0" y="6578147"/>
            <a:ext cx="12239288" cy="307777"/>
            <a:chOff x="0" y="6578147"/>
            <a:chExt cx="12239288" cy="307777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A28856E9-F464-429F-8C86-D061AF5E6A65}"/>
                </a:ext>
              </a:extLst>
            </p:cNvPr>
            <p:cNvGrpSpPr/>
            <p:nvPr/>
          </p:nvGrpSpPr>
          <p:grpSpPr>
            <a:xfrm>
              <a:off x="0" y="6606073"/>
              <a:ext cx="12192001" cy="251927"/>
              <a:chOff x="0" y="6606073"/>
              <a:chExt cx="12192001" cy="251927"/>
            </a:xfrm>
          </p:grpSpPr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id="{6BD62B5B-82C6-44F1-BE1F-932235884A43}"/>
                  </a:ext>
                </a:extLst>
              </p:cNvPr>
              <p:cNvCxnSpPr/>
              <p:nvPr/>
            </p:nvCxnSpPr>
            <p:spPr>
              <a:xfrm>
                <a:off x="0" y="6606073"/>
                <a:ext cx="12192000" cy="0"/>
              </a:xfrm>
              <a:prstGeom prst="line">
                <a:avLst/>
              </a:prstGeom>
              <a:ln w="12700">
                <a:solidFill>
                  <a:srgbClr val="0077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079556E4-83B7-4D0D-AC55-94575A1B3585}"/>
                  </a:ext>
                </a:extLst>
              </p:cNvPr>
              <p:cNvSpPr/>
              <p:nvPr/>
            </p:nvSpPr>
            <p:spPr>
              <a:xfrm>
                <a:off x="11896725" y="6606073"/>
                <a:ext cx="295276" cy="251927"/>
              </a:xfrm>
              <a:prstGeom prst="rect">
                <a:avLst/>
              </a:prstGeom>
              <a:solidFill>
                <a:srgbClr val="007771"/>
              </a:solidFill>
              <a:ln>
                <a:solidFill>
                  <a:srgbClr val="0077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b="1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328565-1A97-4C82-BB34-C58DFF26C12F}"/>
                </a:ext>
              </a:extLst>
            </p:cNvPr>
            <p:cNvSpPr txBox="1"/>
            <p:nvPr/>
          </p:nvSpPr>
          <p:spPr>
            <a:xfrm>
              <a:off x="11849438" y="6578147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b="1" dirty="0">
                  <a:solidFill>
                    <a:schemeClr val="bg1"/>
                  </a:solidFill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8621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F43F94C-B3E7-4EA1-93E6-4275F80BA50C}"/>
              </a:ext>
            </a:extLst>
          </p:cNvPr>
          <p:cNvGrpSpPr/>
          <p:nvPr/>
        </p:nvGrpSpPr>
        <p:grpSpPr>
          <a:xfrm>
            <a:off x="0" y="207952"/>
            <a:ext cx="11983720" cy="603599"/>
            <a:chOff x="0" y="207952"/>
            <a:chExt cx="11983720" cy="60359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94EF21EC-C827-4CB5-82A8-CCB9A26EC2DD}"/>
                </a:ext>
              </a:extLst>
            </p:cNvPr>
            <p:cNvCxnSpPr/>
            <p:nvPr/>
          </p:nvCxnSpPr>
          <p:spPr>
            <a:xfrm>
              <a:off x="0" y="811551"/>
              <a:ext cx="1996068" cy="0"/>
            </a:xfrm>
            <a:prstGeom prst="line">
              <a:avLst/>
            </a:prstGeom>
            <a:ln w="28575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F1C42B76-2421-4EE6-BEFF-EE162B795917}"/>
                </a:ext>
              </a:extLst>
            </p:cNvPr>
            <p:cNvCxnSpPr/>
            <p:nvPr/>
          </p:nvCxnSpPr>
          <p:spPr>
            <a:xfrm>
              <a:off x="0" y="694562"/>
              <a:ext cx="2861733" cy="0"/>
            </a:xfrm>
            <a:prstGeom prst="line">
              <a:avLst/>
            </a:prstGeom>
            <a:ln w="28575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521236-5594-40C4-8777-D84190F80A18}"/>
                </a:ext>
              </a:extLst>
            </p:cNvPr>
            <p:cNvSpPr txBox="1"/>
            <p:nvPr/>
          </p:nvSpPr>
          <p:spPr>
            <a:xfrm>
              <a:off x="242595" y="207952"/>
              <a:ext cx="11741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Данные</a:t>
              </a: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4DFC0D-8A67-4A9C-8FF2-03C577EF7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8"/>
          <a:stretch/>
        </p:blipFill>
        <p:spPr>
          <a:xfrm>
            <a:off x="104140" y="918280"/>
            <a:ext cx="11983720" cy="5687783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BC2316A7-5262-48AB-AEFB-031CF336FB8A}"/>
              </a:ext>
            </a:extLst>
          </p:cNvPr>
          <p:cNvGrpSpPr/>
          <p:nvPr/>
        </p:nvGrpSpPr>
        <p:grpSpPr>
          <a:xfrm>
            <a:off x="0" y="6578147"/>
            <a:ext cx="12239288" cy="307777"/>
            <a:chOff x="0" y="6578147"/>
            <a:chExt cx="12239288" cy="307777"/>
          </a:xfrm>
        </p:grpSpPr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5477B71D-F1C2-4729-BA2A-D328D33C47BB}"/>
                </a:ext>
              </a:extLst>
            </p:cNvPr>
            <p:cNvGrpSpPr/>
            <p:nvPr/>
          </p:nvGrpSpPr>
          <p:grpSpPr>
            <a:xfrm>
              <a:off x="0" y="6606073"/>
              <a:ext cx="12192001" cy="251927"/>
              <a:chOff x="0" y="6606073"/>
              <a:chExt cx="12192001" cy="251927"/>
            </a:xfrm>
          </p:grpSpPr>
          <p:cxnSp>
            <p:nvCxnSpPr>
              <p:cNvPr id="28" name="Прямая соединительная линия 27">
                <a:extLst>
                  <a:ext uri="{FF2B5EF4-FFF2-40B4-BE49-F238E27FC236}">
                    <a16:creationId xmlns:a16="http://schemas.microsoft.com/office/drawing/2014/main" id="{C21F8556-01C1-43A2-B10F-EB010029E201}"/>
                  </a:ext>
                </a:extLst>
              </p:cNvPr>
              <p:cNvCxnSpPr/>
              <p:nvPr/>
            </p:nvCxnSpPr>
            <p:spPr>
              <a:xfrm>
                <a:off x="0" y="6606073"/>
                <a:ext cx="12192000" cy="0"/>
              </a:xfrm>
              <a:prstGeom prst="line">
                <a:avLst/>
              </a:prstGeom>
              <a:ln w="12700">
                <a:solidFill>
                  <a:srgbClr val="0077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EBD82BC1-5EAB-41DF-B2B9-1ABE8D0DA544}"/>
                  </a:ext>
                </a:extLst>
              </p:cNvPr>
              <p:cNvSpPr/>
              <p:nvPr/>
            </p:nvSpPr>
            <p:spPr>
              <a:xfrm>
                <a:off x="11896725" y="6606073"/>
                <a:ext cx="295276" cy="251927"/>
              </a:xfrm>
              <a:prstGeom prst="rect">
                <a:avLst/>
              </a:prstGeom>
              <a:solidFill>
                <a:srgbClr val="007771"/>
              </a:solidFill>
              <a:ln>
                <a:solidFill>
                  <a:srgbClr val="00777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200" b="1" dirty="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DFD705A-254C-4AE1-A01B-BE2EB55CEC16}"/>
                </a:ext>
              </a:extLst>
            </p:cNvPr>
            <p:cNvSpPr txBox="1"/>
            <p:nvPr/>
          </p:nvSpPr>
          <p:spPr>
            <a:xfrm>
              <a:off x="11849438" y="6578147"/>
              <a:ext cx="3898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b="1" dirty="0">
                  <a:solidFill>
                    <a:schemeClr val="bg1"/>
                  </a:solidFill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0760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F43F94C-B3E7-4EA1-93E6-4275F80BA50C}"/>
              </a:ext>
            </a:extLst>
          </p:cNvPr>
          <p:cNvGrpSpPr/>
          <p:nvPr/>
        </p:nvGrpSpPr>
        <p:grpSpPr>
          <a:xfrm>
            <a:off x="0" y="207952"/>
            <a:ext cx="11983720" cy="603599"/>
            <a:chOff x="0" y="207952"/>
            <a:chExt cx="11983720" cy="60359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94EF21EC-C827-4CB5-82A8-CCB9A26EC2DD}"/>
                </a:ext>
              </a:extLst>
            </p:cNvPr>
            <p:cNvCxnSpPr/>
            <p:nvPr/>
          </p:nvCxnSpPr>
          <p:spPr>
            <a:xfrm>
              <a:off x="0" y="811551"/>
              <a:ext cx="1996068" cy="0"/>
            </a:xfrm>
            <a:prstGeom prst="line">
              <a:avLst/>
            </a:prstGeom>
            <a:ln w="28575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F1C42B76-2421-4EE6-BEFF-EE162B795917}"/>
                </a:ext>
              </a:extLst>
            </p:cNvPr>
            <p:cNvCxnSpPr/>
            <p:nvPr/>
          </p:nvCxnSpPr>
          <p:spPr>
            <a:xfrm>
              <a:off x="0" y="694562"/>
              <a:ext cx="2861733" cy="0"/>
            </a:xfrm>
            <a:prstGeom prst="line">
              <a:avLst/>
            </a:prstGeom>
            <a:ln w="28575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521236-5594-40C4-8777-D84190F80A18}"/>
                </a:ext>
              </a:extLst>
            </p:cNvPr>
            <p:cNvSpPr txBox="1"/>
            <p:nvPr/>
          </p:nvSpPr>
          <p:spPr>
            <a:xfrm>
              <a:off x="242595" y="207952"/>
              <a:ext cx="11741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Тесты и определение спецификации</a:t>
              </a: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28856E9-F464-429F-8C86-D061AF5E6A65}"/>
              </a:ext>
            </a:extLst>
          </p:cNvPr>
          <p:cNvGrpSpPr/>
          <p:nvPr/>
        </p:nvGrpSpPr>
        <p:grpSpPr>
          <a:xfrm>
            <a:off x="0" y="6606073"/>
            <a:ext cx="12192001" cy="251927"/>
            <a:chOff x="0" y="6606073"/>
            <a:chExt cx="12192001" cy="251927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BD62B5B-82C6-44F1-BE1F-932235884A43}"/>
                </a:ext>
              </a:extLst>
            </p:cNvPr>
            <p:cNvCxnSpPr/>
            <p:nvPr/>
          </p:nvCxnSpPr>
          <p:spPr>
            <a:xfrm>
              <a:off x="0" y="6606073"/>
              <a:ext cx="12192000" cy="0"/>
            </a:xfrm>
            <a:prstGeom prst="line">
              <a:avLst/>
            </a:prstGeom>
            <a:ln w="12700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079556E4-83B7-4D0D-AC55-94575A1B3585}"/>
                </a:ext>
              </a:extLst>
            </p:cNvPr>
            <p:cNvSpPr/>
            <p:nvPr/>
          </p:nvSpPr>
          <p:spPr>
            <a:xfrm>
              <a:off x="11983721" y="6606073"/>
              <a:ext cx="208280" cy="251927"/>
            </a:xfrm>
            <a:prstGeom prst="rect">
              <a:avLst/>
            </a:prstGeom>
            <a:solidFill>
              <a:srgbClr val="007771"/>
            </a:solidFill>
            <a:ln>
              <a:solidFill>
                <a:srgbClr val="0077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2</a:t>
              </a:r>
              <a:endParaRPr lang="ru-RU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35661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F43F94C-B3E7-4EA1-93E6-4275F80BA50C}"/>
              </a:ext>
            </a:extLst>
          </p:cNvPr>
          <p:cNvGrpSpPr/>
          <p:nvPr/>
        </p:nvGrpSpPr>
        <p:grpSpPr>
          <a:xfrm>
            <a:off x="0" y="207952"/>
            <a:ext cx="11983720" cy="603599"/>
            <a:chOff x="0" y="207952"/>
            <a:chExt cx="11983720" cy="60359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94EF21EC-C827-4CB5-82A8-CCB9A26EC2DD}"/>
                </a:ext>
              </a:extLst>
            </p:cNvPr>
            <p:cNvCxnSpPr/>
            <p:nvPr/>
          </p:nvCxnSpPr>
          <p:spPr>
            <a:xfrm>
              <a:off x="0" y="811551"/>
              <a:ext cx="1996068" cy="0"/>
            </a:xfrm>
            <a:prstGeom prst="line">
              <a:avLst/>
            </a:prstGeom>
            <a:ln w="28575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F1C42B76-2421-4EE6-BEFF-EE162B795917}"/>
                </a:ext>
              </a:extLst>
            </p:cNvPr>
            <p:cNvCxnSpPr/>
            <p:nvPr/>
          </p:nvCxnSpPr>
          <p:spPr>
            <a:xfrm>
              <a:off x="0" y="694562"/>
              <a:ext cx="2861733" cy="0"/>
            </a:xfrm>
            <a:prstGeom prst="line">
              <a:avLst/>
            </a:prstGeom>
            <a:ln w="28575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521236-5594-40C4-8777-D84190F80A18}"/>
                </a:ext>
              </a:extLst>
            </p:cNvPr>
            <p:cNvSpPr txBox="1"/>
            <p:nvPr/>
          </p:nvSpPr>
          <p:spPr>
            <a:xfrm>
              <a:off x="242595" y="207952"/>
              <a:ext cx="11741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Итоги</a:t>
              </a: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28856E9-F464-429F-8C86-D061AF5E6A65}"/>
              </a:ext>
            </a:extLst>
          </p:cNvPr>
          <p:cNvGrpSpPr/>
          <p:nvPr/>
        </p:nvGrpSpPr>
        <p:grpSpPr>
          <a:xfrm>
            <a:off x="0" y="6606073"/>
            <a:ext cx="12192001" cy="251927"/>
            <a:chOff x="0" y="6606073"/>
            <a:chExt cx="12192001" cy="251927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BD62B5B-82C6-44F1-BE1F-932235884A43}"/>
                </a:ext>
              </a:extLst>
            </p:cNvPr>
            <p:cNvCxnSpPr/>
            <p:nvPr/>
          </p:nvCxnSpPr>
          <p:spPr>
            <a:xfrm>
              <a:off x="0" y="6606073"/>
              <a:ext cx="12192000" cy="0"/>
            </a:xfrm>
            <a:prstGeom prst="line">
              <a:avLst/>
            </a:prstGeom>
            <a:ln w="12700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079556E4-83B7-4D0D-AC55-94575A1B3585}"/>
                </a:ext>
              </a:extLst>
            </p:cNvPr>
            <p:cNvSpPr/>
            <p:nvPr/>
          </p:nvSpPr>
          <p:spPr>
            <a:xfrm>
              <a:off x="11983721" y="6606073"/>
              <a:ext cx="208280" cy="251927"/>
            </a:xfrm>
            <a:prstGeom prst="rect">
              <a:avLst/>
            </a:prstGeom>
            <a:solidFill>
              <a:srgbClr val="007771"/>
            </a:solidFill>
            <a:ln>
              <a:solidFill>
                <a:srgbClr val="0077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2</a:t>
              </a:r>
              <a:endParaRPr lang="ru-RU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04966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F43F94C-B3E7-4EA1-93E6-4275F80BA50C}"/>
              </a:ext>
            </a:extLst>
          </p:cNvPr>
          <p:cNvGrpSpPr/>
          <p:nvPr/>
        </p:nvGrpSpPr>
        <p:grpSpPr>
          <a:xfrm>
            <a:off x="0" y="207952"/>
            <a:ext cx="11983720" cy="603599"/>
            <a:chOff x="0" y="207952"/>
            <a:chExt cx="11983720" cy="60359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94EF21EC-C827-4CB5-82A8-CCB9A26EC2DD}"/>
                </a:ext>
              </a:extLst>
            </p:cNvPr>
            <p:cNvCxnSpPr/>
            <p:nvPr/>
          </p:nvCxnSpPr>
          <p:spPr>
            <a:xfrm>
              <a:off x="0" y="811551"/>
              <a:ext cx="1996068" cy="0"/>
            </a:xfrm>
            <a:prstGeom prst="line">
              <a:avLst/>
            </a:prstGeom>
            <a:ln w="28575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F1C42B76-2421-4EE6-BEFF-EE162B795917}"/>
                </a:ext>
              </a:extLst>
            </p:cNvPr>
            <p:cNvCxnSpPr/>
            <p:nvPr/>
          </p:nvCxnSpPr>
          <p:spPr>
            <a:xfrm>
              <a:off x="0" y="694562"/>
              <a:ext cx="2861733" cy="0"/>
            </a:xfrm>
            <a:prstGeom prst="line">
              <a:avLst/>
            </a:prstGeom>
            <a:ln w="28575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521236-5594-40C4-8777-D84190F80A18}"/>
                </a:ext>
              </a:extLst>
            </p:cNvPr>
            <p:cNvSpPr txBox="1"/>
            <p:nvPr/>
          </p:nvSpPr>
          <p:spPr>
            <a:xfrm>
              <a:off x="242595" y="207952"/>
              <a:ext cx="11741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Дальнейшие планы</a:t>
              </a: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28856E9-F464-429F-8C86-D061AF5E6A65}"/>
              </a:ext>
            </a:extLst>
          </p:cNvPr>
          <p:cNvGrpSpPr/>
          <p:nvPr/>
        </p:nvGrpSpPr>
        <p:grpSpPr>
          <a:xfrm>
            <a:off x="0" y="6606073"/>
            <a:ext cx="12192001" cy="251927"/>
            <a:chOff x="0" y="6606073"/>
            <a:chExt cx="12192001" cy="251927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BD62B5B-82C6-44F1-BE1F-932235884A43}"/>
                </a:ext>
              </a:extLst>
            </p:cNvPr>
            <p:cNvCxnSpPr/>
            <p:nvPr/>
          </p:nvCxnSpPr>
          <p:spPr>
            <a:xfrm>
              <a:off x="0" y="6606073"/>
              <a:ext cx="12192000" cy="0"/>
            </a:xfrm>
            <a:prstGeom prst="line">
              <a:avLst/>
            </a:prstGeom>
            <a:ln w="12700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079556E4-83B7-4D0D-AC55-94575A1B3585}"/>
                </a:ext>
              </a:extLst>
            </p:cNvPr>
            <p:cNvSpPr/>
            <p:nvPr/>
          </p:nvSpPr>
          <p:spPr>
            <a:xfrm>
              <a:off x="11983721" y="6606073"/>
              <a:ext cx="208280" cy="251927"/>
            </a:xfrm>
            <a:prstGeom prst="rect">
              <a:avLst/>
            </a:prstGeom>
            <a:solidFill>
              <a:srgbClr val="007771"/>
            </a:solidFill>
            <a:ln>
              <a:solidFill>
                <a:srgbClr val="0077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2</a:t>
              </a:r>
              <a:endParaRPr lang="ru-RU" sz="1600" b="1" dirty="0"/>
            </a:p>
          </p:txBody>
        </p:sp>
      </p:grpSp>
      <p:sp>
        <p:nvSpPr>
          <p:cNvPr id="2" name="Овал 1">
            <a:extLst>
              <a:ext uri="{FF2B5EF4-FFF2-40B4-BE49-F238E27FC236}">
                <a16:creationId xmlns:a16="http://schemas.microsoft.com/office/drawing/2014/main" id="{052540E1-FFD0-44E6-A697-FC14FF4FFF5F}"/>
              </a:ext>
            </a:extLst>
          </p:cNvPr>
          <p:cNvSpPr/>
          <p:nvPr/>
        </p:nvSpPr>
        <p:spPr>
          <a:xfrm>
            <a:off x="1922107" y="1773922"/>
            <a:ext cx="400110" cy="400110"/>
          </a:xfrm>
          <a:prstGeom prst="ellipse">
            <a:avLst/>
          </a:prstGeom>
          <a:solidFill>
            <a:srgbClr val="007771"/>
          </a:solidFill>
          <a:ln>
            <a:solidFill>
              <a:srgbClr val="007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AFC19-5DB0-43B4-A647-CA2DCE910F45}"/>
              </a:ext>
            </a:extLst>
          </p:cNvPr>
          <p:cNvSpPr txBox="1"/>
          <p:nvPr/>
        </p:nvSpPr>
        <p:spPr>
          <a:xfrm>
            <a:off x="2570336" y="1773922"/>
            <a:ext cx="5807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Добавление гашиша в качестве товара-субститута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C37C4F-D1DA-4D57-AA53-E4C68F1FF280}"/>
              </a:ext>
            </a:extLst>
          </p:cNvPr>
          <p:cNvSpPr txBox="1"/>
          <p:nvPr/>
        </p:nvSpPr>
        <p:spPr>
          <a:xfrm>
            <a:off x="2570336" y="2710528"/>
            <a:ext cx="7021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Построение полноценной модели по всем товарам на рынке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12D1A8B-37A9-4AFD-BD2E-DD68D9513B23}"/>
              </a:ext>
            </a:extLst>
          </p:cNvPr>
          <p:cNvSpPr/>
          <p:nvPr/>
        </p:nvSpPr>
        <p:spPr>
          <a:xfrm>
            <a:off x="1922107" y="2710528"/>
            <a:ext cx="400110" cy="400110"/>
          </a:xfrm>
          <a:prstGeom prst="ellipse">
            <a:avLst/>
          </a:prstGeom>
          <a:solidFill>
            <a:srgbClr val="007771"/>
          </a:solidFill>
          <a:ln>
            <a:solidFill>
              <a:srgbClr val="007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5961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F43F94C-B3E7-4EA1-93E6-4275F80BA50C}"/>
              </a:ext>
            </a:extLst>
          </p:cNvPr>
          <p:cNvGrpSpPr/>
          <p:nvPr/>
        </p:nvGrpSpPr>
        <p:grpSpPr>
          <a:xfrm>
            <a:off x="0" y="207952"/>
            <a:ext cx="11983720" cy="603599"/>
            <a:chOff x="0" y="207952"/>
            <a:chExt cx="11983720" cy="60359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94EF21EC-C827-4CB5-82A8-CCB9A26EC2DD}"/>
                </a:ext>
              </a:extLst>
            </p:cNvPr>
            <p:cNvCxnSpPr/>
            <p:nvPr/>
          </p:nvCxnSpPr>
          <p:spPr>
            <a:xfrm>
              <a:off x="0" y="811551"/>
              <a:ext cx="1996068" cy="0"/>
            </a:xfrm>
            <a:prstGeom prst="line">
              <a:avLst/>
            </a:prstGeom>
            <a:ln w="28575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F1C42B76-2421-4EE6-BEFF-EE162B795917}"/>
                </a:ext>
              </a:extLst>
            </p:cNvPr>
            <p:cNvCxnSpPr/>
            <p:nvPr/>
          </p:nvCxnSpPr>
          <p:spPr>
            <a:xfrm>
              <a:off x="0" y="694562"/>
              <a:ext cx="2861733" cy="0"/>
            </a:xfrm>
            <a:prstGeom prst="line">
              <a:avLst/>
            </a:prstGeom>
            <a:ln w="28575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521236-5594-40C4-8777-D84190F80A18}"/>
                </a:ext>
              </a:extLst>
            </p:cNvPr>
            <p:cNvSpPr txBox="1"/>
            <p:nvPr/>
          </p:nvSpPr>
          <p:spPr>
            <a:xfrm>
              <a:off x="242595" y="207952"/>
              <a:ext cx="11741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Гипотезы</a:t>
              </a: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28856E9-F464-429F-8C86-D061AF5E6A65}"/>
              </a:ext>
            </a:extLst>
          </p:cNvPr>
          <p:cNvGrpSpPr/>
          <p:nvPr/>
        </p:nvGrpSpPr>
        <p:grpSpPr>
          <a:xfrm>
            <a:off x="0" y="6606073"/>
            <a:ext cx="12192001" cy="251927"/>
            <a:chOff x="0" y="6606073"/>
            <a:chExt cx="12192001" cy="251927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BD62B5B-82C6-44F1-BE1F-932235884A43}"/>
                </a:ext>
              </a:extLst>
            </p:cNvPr>
            <p:cNvCxnSpPr/>
            <p:nvPr/>
          </p:nvCxnSpPr>
          <p:spPr>
            <a:xfrm>
              <a:off x="0" y="6606073"/>
              <a:ext cx="12192000" cy="0"/>
            </a:xfrm>
            <a:prstGeom prst="line">
              <a:avLst/>
            </a:prstGeom>
            <a:ln w="12700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079556E4-83B7-4D0D-AC55-94575A1B3585}"/>
                </a:ext>
              </a:extLst>
            </p:cNvPr>
            <p:cNvSpPr/>
            <p:nvPr/>
          </p:nvSpPr>
          <p:spPr>
            <a:xfrm>
              <a:off x="11983721" y="6606073"/>
              <a:ext cx="208280" cy="251927"/>
            </a:xfrm>
            <a:prstGeom prst="rect">
              <a:avLst/>
            </a:prstGeom>
            <a:solidFill>
              <a:srgbClr val="007771"/>
            </a:solidFill>
            <a:ln>
              <a:solidFill>
                <a:srgbClr val="0077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2</a:t>
              </a:r>
              <a:endParaRPr lang="ru-RU" sz="1600" b="1" dirty="0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BD2EE7AC-3E8E-476E-812C-B8491CD3C95F}"/>
              </a:ext>
            </a:extLst>
          </p:cNvPr>
          <p:cNvGrpSpPr/>
          <p:nvPr/>
        </p:nvGrpSpPr>
        <p:grpSpPr>
          <a:xfrm>
            <a:off x="648546" y="1130624"/>
            <a:ext cx="8105271" cy="646331"/>
            <a:chOff x="648546" y="1223930"/>
            <a:chExt cx="8105271" cy="64633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0DCE7ED-5E77-482F-A9C6-AF8E9F074760}"/>
                </a:ext>
              </a:extLst>
            </p:cNvPr>
            <p:cNvSpPr txBox="1"/>
            <p:nvPr/>
          </p:nvSpPr>
          <p:spPr>
            <a:xfrm flipH="1">
              <a:off x="1213748" y="1347040"/>
              <a:ext cx="75400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/>
                <a:t>На рынке наблюдается совершенная конкуренция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75C0B5-E23E-430A-B96D-EDB5746C93F5}"/>
                </a:ext>
              </a:extLst>
            </p:cNvPr>
            <p:cNvSpPr txBox="1"/>
            <p:nvPr/>
          </p:nvSpPr>
          <p:spPr>
            <a:xfrm>
              <a:off x="648546" y="1223930"/>
              <a:ext cx="4459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b="1" dirty="0">
                  <a:solidFill>
                    <a:srgbClr val="007771"/>
                  </a:solidFill>
                </a:rPr>
                <a:t>1</a:t>
              </a: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4B18B70-B4E6-4F98-ADBD-DFECBF3B04DA}"/>
              </a:ext>
            </a:extLst>
          </p:cNvPr>
          <p:cNvGrpSpPr/>
          <p:nvPr/>
        </p:nvGrpSpPr>
        <p:grpSpPr>
          <a:xfrm>
            <a:off x="648546" y="2315435"/>
            <a:ext cx="9795934" cy="646331"/>
            <a:chOff x="648546" y="2347186"/>
            <a:chExt cx="9795934" cy="646331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2DE80BAE-3BAE-4D1C-BAC0-745CB4AFF988}"/>
                </a:ext>
              </a:extLst>
            </p:cNvPr>
            <p:cNvSpPr/>
            <p:nvPr/>
          </p:nvSpPr>
          <p:spPr>
            <a:xfrm>
              <a:off x="1213748" y="2470296"/>
              <a:ext cx="923073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2000" dirty="0"/>
                <a:t>Цена на наркотики подвержена внешним шокам (большая эластичность товара)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C1B246-AFC8-4580-9766-36AF8B6C47EB}"/>
                </a:ext>
              </a:extLst>
            </p:cNvPr>
            <p:cNvSpPr txBox="1"/>
            <p:nvPr/>
          </p:nvSpPr>
          <p:spPr>
            <a:xfrm>
              <a:off x="648546" y="2347186"/>
              <a:ext cx="4459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b="1" dirty="0">
                  <a:solidFill>
                    <a:srgbClr val="007771"/>
                  </a:solidFill>
                </a:rPr>
                <a:t>2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520267D1-67BE-44B4-B431-5EBE436C29D5}"/>
              </a:ext>
            </a:extLst>
          </p:cNvPr>
          <p:cNvGrpSpPr/>
          <p:nvPr/>
        </p:nvGrpSpPr>
        <p:grpSpPr>
          <a:xfrm>
            <a:off x="648546" y="3500246"/>
            <a:ext cx="9623213" cy="707886"/>
            <a:chOff x="648546" y="3593552"/>
            <a:chExt cx="9623213" cy="707886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17B49EBA-A231-4A1C-9B59-06C1B7678387}"/>
                </a:ext>
              </a:extLst>
            </p:cNvPr>
            <p:cNvSpPr/>
            <p:nvPr/>
          </p:nvSpPr>
          <p:spPr>
            <a:xfrm>
              <a:off x="1290320" y="3593552"/>
              <a:ext cx="898143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2000" dirty="0"/>
                <a:t>Предположение о снижении стоимости наркотиков в случае государственной легализации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68EDE6-7359-4E4B-8D80-EC293805964A}"/>
                </a:ext>
              </a:extLst>
            </p:cNvPr>
            <p:cNvSpPr txBox="1"/>
            <p:nvPr/>
          </p:nvSpPr>
          <p:spPr>
            <a:xfrm>
              <a:off x="648546" y="3608463"/>
              <a:ext cx="4459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600" b="1" dirty="0">
                  <a:solidFill>
                    <a:srgbClr val="00777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2642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F43F94C-B3E7-4EA1-93E6-4275F80BA50C}"/>
              </a:ext>
            </a:extLst>
          </p:cNvPr>
          <p:cNvGrpSpPr/>
          <p:nvPr/>
        </p:nvGrpSpPr>
        <p:grpSpPr>
          <a:xfrm>
            <a:off x="0" y="207952"/>
            <a:ext cx="11983720" cy="603599"/>
            <a:chOff x="0" y="207952"/>
            <a:chExt cx="11983720" cy="60359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94EF21EC-C827-4CB5-82A8-CCB9A26EC2DD}"/>
                </a:ext>
              </a:extLst>
            </p:cNvPr>
            <p:cNvCxnSpPr/>
            <p:nvPr/>
          </p:nvCxnSpPr>
          <p:spPr>
            <a:xfrm>
              <a:off x="0" y="811551"/>
              <a:ext cx="1996068" cy="0"/>
            </a:xfrm>
            <a:prstGeom prst="line">
              <a:avLst/>
            </a:prstGeom>
            <a:ln w="28575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F1C42B76-2421-4EE6-BEFF-EE162B795917}"/>
                </a:ext>
              </a:extLst>
            </p:cNvPr>
            <p:cNvCxnSpPr/>
            <p:nvPr/>
          </p:nvCxnSpPr>
          <p:spPr>
            <a:xfrm>
              <a:off x="0" y="694562"/>
              <a:ext cx="2861733" cy="0"/>
            </a:xfrm>
            <a:prstGeom prst="line">
              <a:avLst/>
            </a:prstGeom>
            <a:ln w="28575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521236-5594-40C4-8777-D84190F80A18}"/>
                </a:ext>
              </a:extLst>
            </p:cNvPr>
            <p:cNvSpPr txBox="1"/>
            <p:nvPr/>
          </p:nvSpPr>
          <p:spPr>
            <a:xfrm>
              <a:off x="242595" y="207952"/>
              <a:ext cx="11741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Данные</a:t>
              </a: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28856E9-F464-429F-8C86-D061AF5E6A65}"/>
              </a:ext>
            </a:extLst>
          </p:cNvPr>
          <p:cNvGrpSpPr/>
          <p:nvPr/>
        </p:nvGrpSpPr>
        <p:grpSpPr>
          <a:xfrm>
            <a:off x="0" y="6606073"/>
            <a:ext cx="12192001" cy="251927"/>
            <a:chOff x="0" y="6606073"/>
            <a:chExt cx="12192001" cy="251927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BD62B5B-82C6-44F1-BE1F-932235884A43}"/>
                </a:ext>
              </a:extLst>
            </p:cNvPr>
            <p:cNvCxnSpPr/>
            <p:nvPr/>
          </p:nvCxnSpPr>
          <p:spPr>
            <a:xfrm>
              <a:off x="0" y="6606073"/>
              <a:ext cx="12192000" cy="0"/>
            </a:xfrm>
            <a:prstGeom prst="line">
              <a:avLst/>
            </a:prstGeom>
            <a:ln w="12700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079556E4-83B7-4D0D-AC55-94575A1B3585}"/>
                </a:ext>
              </a:extLst>
            </p:cNvPr>
            <p:cNvSpPr/>
            <p:nvPr/>
          </p:nvSpPr>
          <p:spPr>
            <a:xfrm>
              <a:off x="11983721" y="6606073"/>
              <a:ext cx="208280" cy="251927"/>
            </a:xfrm>
            <a:prstGeom prst="rect">
              <a:avLst/>
            </a:prstGeom>
            <a:solidFill>
              <a:srgbClr val="007771"/>
            </a:solidFill>
            <a:ln>
              <a:solidFill>
                <a:srgbClr val="0077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3</a:t>
              </a:r>
              <a:endParaRPr lang="ru-RU" sz="1600" b="1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1B7C873-6404-4B23-82A7-26114507AB13}"/>
              </a:ext>
            </a:extLst>
          </p:cNvPr>
          <p:cNvSpPr txBox="1"/>
          <p:nvPr/>
        </p:nvSpPr>
        <p:spPr>
          <a:xfrm>
            <a:off x="998034" y="1105802"/>
            <a:ext cx="842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Данные были взяты с крупнейшей в России интернет-площадки по продаже наркотических средств</a:t>
            </a:r>
            <a:r>
              <a:rPr lang="en-US" dirty="0"/>
              <a:t> – Hydra</a:t>
            </a:r>
            <a:r>
              <a:rPr lang="ru-RU" dirty="0"/>
              <a:t> </a:t>
            </a:r>
            <a:r>
              <a:rPr lang="en-US" dirty="0"/>
              <a:t>http://hydraruzxpnew4af.onion/</a:t>
            </a:r>
            <a:r>
              <a:rPr lang="ru-RU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337BE9-85E3-4C11-AF56-480E2321C5B7}"/>
              </a:ext>
            </a:extLst>
          </p:cNvPr>
          <p:cNvSpPr txBox="1"/>
          <p:nvPr/>
        </p:nvSpPr>
        <p:spPr>
          <a:xfrm>
            <a:off x="998034" y="1975233"/>
            <a:ext cx="842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Доступ был обеспечен через приложение </a:t>
            </a:r>
            <a:r>
              <a:rPr lang="en-US" dirty="0"/>
              <a:t>Tor</a:t>
            </a:r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9699B5-7907-4D31-A51E-7CF45272EE0C}"/>
              </a:ext>
            </a:extLst>
          </p:cNvPr>
          <p:cNvSpPr txBox="1"/>
          <p:nvPr/>
        </p:nvSpPr>
        <p:spPr>
          <a:xfrm>
            <a:off x="998034" y="2567666"/>
            <a:ext cx="9649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Скачивание данных осуществлялось с помощью скрипта, написанного на языке </a:t>
            </a:r>
            <a:r>
              <a:rPr lang="en-US" dirty="0"/>
              <a:t>Python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53B23C-0473-4E18-A705-4D737DA40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5" y="3067495"/>
            <a:ext cx="4265250" cy="3538578"/>
          </a:xfrm>
          <a:prstGeom prst="rect">
            <a:avLst/>
          </a:prstGeom>
        </p:spPr>
      </p:pic>
      <p:pic>
        <p:nvPicPr>
          <p:cNvPr id="1028" name="Picture 4" descr="Картинки по запросу tor-browser">
            <a:extLst>
              <a:ext uri="{FF2B5EF4-FFF2-40B4-BE49-F238E27FC236}">
                <a16:creationId xmlns:a16="http://schemas.microsoft.com/office/drawing/2014/main" id="{B6C29BA6-15CF-4446-91A3-8416A449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105" y="3616964"/>
            <a:ext cx="3093876" cy="196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FFFABA50-99DE-435B-A5F8-6FA69EC4EEBB}"/>
              </a:ext>
            </a:extLst>
          </p:cNvPr>
          <p:cNvSpPr/>
          <p:nvPr/>
        </p:nvSpPr>
        <p:spPr>
          <a:xfrm>
            <a:off x="701040" y="2063379"/>
            <a:ext cx="193040" cy="193040"/>
          </a:xfrm>
          <a:prstGeom prst="ellipse">
            <a:avLst/>
          </a:prstGeom>
          <a:solidFill>
            <a:srgbClr val="007771"/>
          </a:solidFill>
          <a:ln>
            <a:solidFill>
              <a:srgbClr val="007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318436B5-3709-4618-B218-3A9BFA8EF617}"/>
              </a:ext>
            </a:extLst>
          </p:cNvPr>
          <p:cNvSpPr/>
          <p:nvPr/>
        </p:nvSpPr>
        <p:spPr>
          <a:xfrm>
            <a:off x="701040" y="1332447"/>
            <a:ext cx="193040" cy="193040"/>
          </a:xfrm>
          <a:prstGeom prst="ellipse">
            <a:avLst/>
          </a:prstGeom>
          <a:solidFill>
            <a:srgbClr val="007771"/>
          </a:solidFill>
          <a:ln>
            <a:solidFill>
              <a:srgbClr val="007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B73D09D3-A518-4B88-8050-1920CB91E7AE}"/>
              </a:ext>
            </a:extLst>
          </p:cNvPr>
          <p:cNvSpPr/>
          <p:nvPr/>
        </p:nvSpPr>
        <p:spPr>
          <a:xfrm>
            <a:off x="701040" y="2655812"/>
            <a:ext cx="193040" cy="193040"/>
          </a:xfrm>
          <a:prstGeom prst="ellipse">
            <a:avLst/>
          </a:prstGeom>
          <a:solidFill>
            <a:srgbClr val="007771"/>
          </a:solidFill>
          <a:ln>
            <a:solidFill>
              <a:srgbClr val="007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7E07C4D-7229-4EAA-ACBC-C83F6CC005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4"/>
          <a:stretch/>
        </p:blipFill>
        <p:spPr>
          <a:xfrm>
            <a:off x="7823981" y="3039345"/>
            <a:ext cx="4233038" cy="343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0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F43F94C-B3E7-4EA1-93E6-4275F80BA50C}"/>
              </a:ext>
            </a:extLst>
          </p:cNvPr>
          <p:cNvGrpSpPr/>
          <p:nvPr/>
        </p:nvGrpSpPr>
        <p:grpSpPr>
          <a:xfrm>
            <a:off x="0" y="207952"/>
            <a:ext cx="11983720" cy="603599"/>
            <a:chOff x="0" y="207952"/>
            <a:chExt cx="11983720" cy="60359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94EF21EC-C827-4CB5-82A8-CCB9A26EC2DD}"/>
                </a:ext>
              </a:extLst>
            </p:cNvPr>
            <p:cNvCxnSpPr/>
            <p:nvPr/>
          </p:nvCxnSpPr>
          <p:spPr>
            <a:xfrm>
              <a:off x="0" y="811551"/>
              <a:ext cx="1996068" cy="0"/>
            </a:xfrm>
            <a:prstGeom prst="line">
              <a:avLst/>
            </a:prstGeom>
            <a:ln w="28575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F1C42B76-2421-4EE6-BEFF-EE162B795917}"/>
                </a:ext>
              </a:extLst>
            </p:cNvPr>
            <p:cNvCxnSpPr/>
            <p:nvPr/>
          </p:nvCxnSpPr>
          <p:spPr>
            <a:xfrm>
              <a:off x="0" y="694562"/>
              <a:ext cx="2861733" cy="0"/>
            </a:xfrm>
            <a:prstGeom prst="line">
              <a:avLst/>
            </a:prstGeom>
            <a:ln w="28575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521236-5594-40C4-8777-D84190F80A18}"/>
                </a:ext>
              </a:extLst>
            </p:cNvPr>
            <p:cNvSpPr txBox="1"/>
            <p:nvPr/>
          </p:nvSpPr>
          <p:spPr>
            <a:xfrm>
              <a:off x="242595" y="207952"/>
              <a:ext cx="11741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Данные</a:t>
              </a: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28856E9-F464-429F-8C86-D061AF5E6A65}"/>
              </a:ext>
            </a:extLst>
          </p:cNvPr>
          <p:cNvGrpSpPr/>
          <p:nvPr/>
        </p:nvGrpSpPr>
        <p:grpSpPr>
          <a:xfrm>
            <a:off x="0" y="6606073"/>
            <a:ext cx="12192001" cy="251927"/>
            <a:chOff x="0" y="6606073"/>
            <a:chExt cx="12192001" cy="251927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BD62B5B-82C6-44F1-BE1F-932235884A43}"/>
                </a:ext>
              </a:extLst>
            </p:cNvPr>
            <p:cNvCxnSpPr/>
            <p:nvPr/>
          </p:nvCxnSpPr>
          <p:spPr>
            <a:xfrm>
              <a:off x="0" y="6606073"/>
              <a:ext cx="12192000" cy="0"/>
            </a:xfrm>
            <a:prstGeom prst="line">
              <a:avLst/>
            </a:prstGeom>
            <a:ln w="12700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079556E4-83B7-4D0D-AC55-94575A1B3585}"/>
                </a:ext>
              </a:extLst>
            </p:cNvPr>
            <p:cNvSpPr/>
            <p:nvPr/>
          </p:nvSpPr>
          <p:spPr>
            <a:xfrm>
              <a:off x="11983721" y="6606073"/>
              <a:ext cx="208280" cy="251927"/>
            </a:xfrm>
            <a:prstGeom prst="rect">
              <a:avLst/>
            </a:prstGeom>
            <a:solidFill>
              <a:srgbClr val="007771"/>
            </a:solidFill>
            <a:ln>
              <a:solidFill>
                <a:srgbClr val="0077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b="1" dirty="0"/>
                <a:t>4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ED56419-8612-4E8D-A7A9-646B977342A2}"/>
              </a:ext>
            </a:extLst>
          </p:cNvPr>
          <p:cNvSpPr txBox="1"/>
          <p:nvPr/>
        </p:nvSpPr>
        <p:spPr>
          <a:xfrm>
            <a:off x="690880" y="1063838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Выборка: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DEA23-0EF2-4412-810C-4B0826662776}"/>
              </a:ext>
            </a:extLst>
          </p:cNvPr>
          <p:cNvSpPr txBox="1"/>
          <p:nvPr/>
        </p:nvSpPr>
        <p:spPr>
          <a:xfrm>
            <a:off x="690880" y="1999785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Переменные: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07B4776-2190-4BCD-BD0A-DE69F4315F05}"/>
              </a:ext>
            </a:extLst>
          </p:cNvPr>
          <p:cNvSpPr/>
          <p:nvPr/>
        </p:nvSpPr>
        <p:spPr>
          <a:xfrm>
            <a:off x="1430866" y="1489255"/>
            <a:ext cx="5318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2317</a:t>
            </a:r>
            <a:r>
              <a:rPr lang="ru-RU" dirty="0"/>
              <a:t> очищенных значений по «бошкам» (конопле)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9B4CCCC-BA9C-4CD2-87D6-AF8E201AF452}"/>
              </a:ext>
            </a:extLst>
          </p:cNvPr>
          <p:cNvSpPr/>
          <p:nvPr/>
        </p:nvSpPr>
        <p:spPr>
          <a:xfrm>
            <a:off x="1430866" y="2428351"/>
            <a:ext cx="5341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Цена на товар за 1 грамм – зависимая переменная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4E3E40F-5A12-494E-8E33-DD982C3B04BB}"/>
              </a:ext>
            </a:extLst>
          </p:cNvPr>
          <p:cNvSpPr/>
          <p:nvPr/>
        </p:nvSpPr>
        <p:spPr>
          <a:xfrm>
            <a:off x="1684866" y="3244900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Город (факторная переменная, в финальной модели не использовали)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6688560-4F71-40CD-B039-12543DC82640}"/>
              </a:ext>
            </a:extLst>
          </p:cNvPr>
          <p:cNvSpPr/>
          <p:nvPr/>
        </p:nvSpPr>
        <p:spPr>
          <a:xfrm>
            <a:off x="1684866" y="2891361"/>
            <a:ext cx="7609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Регион, к которому принадлежит город (факторная переменная)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9A4AFEC-31CB-4EC2-9E80-1DC784DC8171}"/>
              </a:ext>
            </a:extLst>
          </p:cNvPr>
          <p:cNvSpPr/>
          <p:nvPr/>
        </p:nvSpPr>
        <p:spPr>
          <a:xfrm>
            <a:off x="1684866" y="3598439"/>
            <a:ext cx="4220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Логарифм средней зарплаты в регионе 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C28CC2E-4241-466F-975F-44CAE685AECE}"/>
              </a:ext>
            </a:extLst>
          </p:cNvPr>
          <p:cNvSpPr/>
          <p:nvPr/>
        </p:nvSpPr>
        <p:spPr>
          <a:xfrm>
            <a:off x="1684866" y="3951978"/>
            <a:ext cx="9597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Доля преступлений, связанных с наркотиками, среди всех преступлений в регионе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6B0129F-D754-4CB4-B4F6-436CA69D5F85}"/>
              </a:ext>
            </a:extLst>
          </p:cNvPr>
          <p:cNvSpPr/>
          <p:nvPr/>
        </p:nvSpPr>
        <p:spPr>
          <a:xfrm>
            <a:off x="1684866" y="4305517"/>
            <a:ext cx="10375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Доля преступлений, связанных с наркотиками, среди всех людей, живущих в регионе * 100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F9D1EB2-EF55-4E8E-9DD1-90B2D1B6B9B9}"/>
              </a:ext>
            </a:extLst>
          </p:cNvPr>
          <p:cNvSpPr/>
          <p:nvPr/>
        </p:nvSpPr>
        <p:spPr>
          <a:xfrm>
            <a:off x="1684866" y="4659056"/>
            <a:ext cx="8946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Комментарии магазина (</a:t>
            </a:r>
            <a:r>
              <a:rPr lang="ru-RU" dirty="0" err="1"/>
              <a:t>сентимент</a:t>
            </a:r>
            <a:r>
              <a:rPr lang="ru-RU" dirty="0"/>
              <a:t>-анализ на положительные</a:t>
            </a:r>
            <a:r>
              <a:rPr lang="en-US" dirty="0"/>
              <a:t>/</a:t>
            </a:r>
            <a:r>
              <a:rPr lang="ru-RU" dirty="0"/>
              <a:t>отрицательные)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225949E-CFDF-46DE-8569-25CB30D036BF}"/>
              </a:ext>
            </a:extLst>
          </p:cNvPr>
          <p:cNvSpPr/>
          <p:nvPr/>
        </p:nvSpPr>
        <p:spPr>
          <a:xfrm>
            <a:off x="1684866" y="5012595"/>
            <a:ext cx="4614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Количество знаков в описании под товаром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AA829D69-1EAD-42D5-B608-E3B27830413F}"/>
              </a:ext>
            </a:extLst>
          </p:cNvPr>
          <p:cNvSpPr/>
          <p:nvPr/>
        </p:nvSpPr>
        <p:spPr>
          <a:xfrm>
            <a:off x="1684866" y="5366134"/>
            <a:ext cx="3351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Количество фотографий товара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2CBE583F-4CEA-44D1-BB28-2BF3F545B55F}"/>
              </a:ext>
            </a:extLst>
          </p:cNvPr>
          <p:cNvSpPr/>
          <p:nvPr/>
        </p:nvSpPr>
        <p:spPr>
          <a:xfrm>
            <a:off x="1684866" y="5719673"/>
            <a:ext cx="4496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Рейтинг магазина (факторная переменная)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B4AAF4E7-A878-4AC2-9760-F26649270698}"/>
              </a:ext>
            </a:extLst>
          </p:cNvPr>
          <p:cNvSpPr/>
          <p:nvPr/>
        </p:nvSpPr>
        <p:spPr>
          <a:xfrm>
            <a:off x="1684866" y="6073209"/>
            <a:ext cx="424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Рейтинг товара (факторная переменная)</a:t>
            </a: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E124D140-3D20-454B-95F5-C478801108F0}"/>
              </a:ext>
            </a:extLst>
          </p:cNvPr>
          <p:cNvSpPr/>
          <p:nvPr/>
        </p:nvSpPr>
        <p:spPr>
          <a:xfrm>
            <a:off x="1588346" y="3033108"/>
            <a:ext cx="96520" cy="96520"/>
          </a:xfrm>
          <a:prstGeom prst="ellipse">
            <a:avLst/>
          </a:prstGeom>
          <a:solidFill>
            <a:srgbClr val="007771"/>
          </a:solidFill>
          <a:ln>
            <a:solidFill>
              <a:srgbClr val="007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AC0DABE1-CC01-4FB5-8217-F48A1A2EA613}"/>
              </a:ext>
            </a:extLst>
          </p:cNvPr>
          <p:cNvSpPr/>
          <p:nvPr/>
        </p:nvSpPr>
        <p:spPr>
          <a:xfrm>
            <a:off x="1588346" y="3384375"/>
            <a:ext cx="96520" cy="96520"/>
          </a:xfrm>
          <a:prstGeom prst="ellipse">
            <a:avLst/>
          </a:prstGeom>
          <a:solidFill>
            <a:srgbClr val="007771"/>
          </a:solidFill>
          <a:ln>
            <a:solidFill>
              <a:srgbClr val="007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21D0AC00-E486-46A1-9725-3844612E1EA5}"/>
              </a:ext>
            </a:extLst>
          </p:cNvPr>
          <p:cNvSpPr/>
          <p:nvPr/>
        </p:nvSpPr>
        <p:spPr>
          <a:xfrm>
            <a:off x="1588346" y="3740186"/>
            <a:ext cx="96520" cy="96520"/>
          </a:xfrm>
          <a:prstGeom prst="ellipse">
            <a:avLst/>
          </a:prstGeom>
          <a:solidFill>
            <a:srgbClr val="007771"/>
          </a:solidFill>
          <a:ln>
            <a:solidFill>
              <a:srgbClr val="007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3DCFB4A9-1FCA-4CE1-BAC2-64A43C3EDF64}"/>
              </a:ext>
            </a:extLst>
          </p:cNvPr>
          <p:cNvSpPr/>
          <p:nvPr/>
        </p:nvSpPr>
        <p:spPr>
          <a:xfrm>
            <a:off x="1588346" y="4088382"/>
            <a:ext cx="96520" cy="96520"/>
          </a:xfrm>
          <a:prstGeom prst="ellipse">
            <a:avLst/>
          </a:prstGeom>
          <a:solidFill>
            <a:srgbClr val="007771"/>
          </a:solidFill>
          <a:ln>
            <a:solidFill>
              <a:srgbClr val="007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BF8EA8A8-E29D-430B-B346-F395322E2AF9}"/>
              </a:ext>
            </a:extLst>
          </p:cNvPr>
          <p:cNvSpPr/>
          <p:nvPr/>
        </p:nvSpPr>
        <p:spPr>
          <a:xfrm>
            <a:off x="1588346" y="4441918"/>
            <a:ext cx="96520" cy="96520"/>
          </a:xfrm>
          <a:prstGeom prst="ellipse">
            <a:avLst/>
          </a:prstGeom>
          <a:solidFill>
            <a:srgbClr val="007771"/>
          </a:solidFill>
          <a:ln>
            <a:solidFill>
              <a:srgbClr val="007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B600EA69-01BC-4746-B844-0CFE66096862}"/>
              </a:ext>
            </a:extLst>
          </p:cNvPr>
          <p:cNvSpPr/>
          <p:nvPr/>
        </p:nvSpPr>
        <p:spPr>
          <a:xfrm>
            <a:off x="1588346" y="4794590"/>
            <a:ext cx="96520" cy="96520"/>
          </a:xfrm>
          <a:prstGeom prst="ellipse">
            <a:avLst/>
          </a:prstGeom>
          <a:solidFill>
            <a:srgbClr val="007771"/>
          </a:solidFill>
          <a:ln>
            <a:solidFill>
              <a:srgbClr val="007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A79DF65-3838-4CAD-A49A-607BF29B74EA}"/>
              </a:ext>
            </a:extLst>
          </p:cNvPr>
          <p:cNvSpPr/>
          <p:nvPr/>
        </p:nvSpPr>
        <p:spPr>
          <a:xfrm>
            <a:off x="1588346" y="5148126"/>
            <a:ext cx="96520" cy="96520"/>
          </a:xfrm>
          <a:prstGeom prst="ellipse">
            <a:avLst/>
          </a:prstGeom>
          <a:solidFill>
            <a:srgbClr val="007771"/>
          </a:solidFill>
          <a:ln>
            <a:solidFill>
              <a:srgbClr val="007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7B33CDC6-DDAA-4230-BDD2-7F8788F36B53}"/>
              </a:ext>
            </a:extLst>
          </p:cNvPr>
          <p:cNvSpPr/>
          <p:nvPr/>
        </p:nvSpPr>
        <p:spPr>
          <a:xfrm>
            <a:off x="1588346" y="5502539"/>
            <a:ext cx="96520" cy="96520"/>
          </a:xfrm>
          <a:prstGeom prst="ellipse">
            <a:avLst/>
          </a:prstGeom>
          <a:solidFill>
            <a:srgbClr val="007771"/>
          </a:solidFill>
          <a:ln>
            <a:solidFill>
              <a:srgbClr val="007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D9F43C3B-4DFC-4055-9703-50C96BB00D41}"/>
              </a:ext>
            </a:extLst>
          </p:cNvPr>
          <p:cNvSpPr/>
          <p:nvPr/>
        </p:nvSpPr>
        <p:spPr>
          <a:xfrm>
            <a:off x="1588346" y="5860825"/>
            <a:ext cx="96520" cy="96520"/>
          </a:xfrm>
          <a:prstGeom prst="ellipse">
            <a:avLst/>
          </a:prstGeom>
          <a:solidFill>
            <a:srgbClr val="007771"/>
          </a:solidFill>
          <a:ln>
            <a:solidFill>
              <a:srgbClr val="007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F8B7EEE2-DB32-4969-B3F0-8F3EE728EF85}"/>
              </a:ext>
            </a:extLst>
          </p:cNvPr>
          <p:cNvSpPr/>
          <p:nvPr/>
        </p:nvSpPr>
        <p:spPr>
          <a:xfrm>
            <a:off x="1588346" y="6214361"/>
            <a:ext cx="96520" cy="96520"/>
          </a:xfrm>
          <a:prstGeom prst="ellipse">
            <a:avLst/>
          </a:prstGeom>
          <a:solidFill>
            <a:srgbClr val="007771"/>
          </a:solidFill>
          <a:ln>
            <a:solidFill>
              <a:srgbClr val="0077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871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F43F94C-B3E7-4EA1-93E6-4275F80BA50C}"/>
              </a:ext>
            </a:extLst>
          </p:cNvPr>
          <p:cNvGrpSpPr/>
          <p:nvPr/>
        </p:nvGrpSpPr>
        <p:grpSpPr>
          <a:xfrm>
            <a:off x="0" y="207952"/>
            <a:ext cx="11983720" cy="603599"/>
            <a:chOff x="0" y="207952"/>
            <a:chExt cx="11983720" cy="60359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94EF21EC-C827-4CB5-82A8-CCB9A26EC2DD}"/>
                </a:ext>
              </a:extLst>
            </p:cNvPr>
            <p:cNvCxnSpPr/>
            <p:nvPr/>
          </p:nvCxnSpPr>
          <p:spPr>
            <a:xfrm>
              <a:off x="0" y="811551"/>
              <a:ext cx="1996068" cy="0"/>
            </a:xfrm>
            <a:prstGeom prst="line">
              <a:avLst/>
            </a:prstGeom>
            <a:ln w="28575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F1C42B76-2421-4EE6-BEFF-EE162B795917}"/>
                </a:ext>
              </a:extLst>
            </p:cNvPr>
            <p:cNvCxnSpPr/>
            <p:nvPr/>
          </p:nvCxnSpPr>
          <p:spPr>
            <a:xfrm>
              <a:off x="0" y="694562"/>
              <a:ext cx="2861733" cy="0"/>
            </a:xfrm>
            <a:prstGeom prst="line">
              <a:avLst/>
            </a:prstGeom>
            <a:ln w="28575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521236-5594-40C4-8777-D84190F80A18}"/>
                </a:ext>
              </a:extLst>
            </p:cNvPr>
            <p:cNvSpPr txBox="1"/>
            <p:nvPr/>
          </p:nvSpPr>
          <p:spPr>
            <a:xfrm>
              <a:off x="242595" y="207952"/>
              <a:ext cx="11741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Получение данных</a:t>
              </a: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28856E9-F464-429F-8C86-D061AF5E6A65}"/>
              </a:ext>
            </a:extLst>
          </p:cNvPr>
          <p:cNvGrpSpPr/>
          <p:nvPr/>
        </p:nvGrpSpPr>
        <p:grpSpPr>
          <a:xfrm>
            <a:off x="0" y="6606073"/>
            <a:ext cx="12192001" cy="251927"/>
            <a:chOff x="0" y="6606073"/>
            <a:chExt cx="12192001" cy="251927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BD62B5B-82C6-44F1-BE1F-932235884A43}"/>
                </a:ext>
              </a:extLst>
            </p:cNvPr>
            <p:cNvCxnSpPr/>
            <p:nvPr/>
          </p:nvCxnSpPr>
          <p:spPr>
            <a:xfrm>
              <a:off x="0" y="6606073"/>
              <a:ext cx="12192000" cy="0"/>
            </a:xfrm>
            <a:prstGeom prst="line">
              <a:avLst/>
            </a:prstGeom>
            <a:ln w="12700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079556E4-83B7-4D0D-AC55-94575A1B3585}"/>
                </a:ext>
              </a:extLst>
            </p:cNvPr>
            <p:cNvSpPr/>
            <p:nvPr/>
          </p:nvSpPr>
          <p:spPr>
            <a:xfrm>
              <a:off x="11983721" y="6606073"/>
              <a:ext cx="208280" cy="251927"/>
            </a:xfrm>
            <a:prstGeom prst="rect">
              <a:avLst/>
            </a:prstGeom>
            <a:solidFill>
              <a:srgbClr val="007771"/>
            </a:solidFill>
            <a:ln>
              <a:solidFill>
                <a:srgbClr val="0077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b="1" dirty="0"/>
                <a:t>5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168424E-DA89-4268-BD55-65BD0DB232D6}"/>
              </a:ext>
            </a:extLst>
          </p:cNvPr>
          <p:cNvSpPr txBox="1"/>
          <p:nvPr/>
        </p:nvSpPr>
        <p:spPr>
          <a:xfrm>
            <a:off x="365594" y="1109883"/>
            <a:ext cx="6466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Мы нашли множество сайтов, но далеко не все нам подходили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59F9B6-1C8F-41A8-9D82-B4D1D65D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116" y="1891156"/>
            <a:ext cx="3283890" cy="138207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E195FB2-5FF6-4470-B6D9-14FDF80F5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369" y="1336851"/>
            <a:ext cx="3986351" cy="237196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C21F012-8CBC-495C-9D0E-8BAD9000C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0" y="1987360"/>
            <a:ext cx="3838575" cy="857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5B8DC2-389D-4437-B25F-909131C413AF}"/>
              </a:ext>
            </a:extLst>
          </p:cNvPr>
          <p:cNvSpPr txBox="1"/>
          <p:nvPr/>
        </p:nvSpPr>
        <p:spPr>
          <a:xfrm>
            <a:off x="365594" y="3781380"/>
            <a:ext cx="751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 мы остановили свой выбор на крупнейшей в России площадке – </a:t>
            </a:r>
            <a:r>
              <a:rPr lang="en-US" dirty="0"/>
              <a:t>Hydra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E4ACAD3-A967-4207-847F-D2031AC6C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6433" y="4135733"/>
            <a:ext cx="3850887" cy="244307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A95117A-CC69-4137-BE50-A775ABB1A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061" y="4115685"/>
            <a:ext cx="3410774" cy="244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5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F43F94C-B3E7-4EA1-93E6-4275F80BA50C}"/>
              </a:ext>
            </a:extLst>
          </p:cNvPr>
          <p:cNvGrpSpPr/>
          <p:nvPr/>
        </p:nvGrpSpPr>
        <p:grpSpPr>
          <a:xfrm>
            <a:off x="0" y="207952"/>
            <a:ext cx="11983720" cy="603599"/>
            <a:chOff x="0" y="207952"/>
            <a:chExt cx="11983720" cy="60359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94EF21EC-C827-4CB5-82A8-CCB9A26EC2DD}"/>
                </a:ext>
              </a:extLst>
            </p:cNvPr>
            <p:cNvCxnSpPr/>
            <p:nvPr/>
          </p:nvCxnSpPr>
          <p:spPr>
            <a:xfrm>
              <a:off x="0" y="811551"/>
              <a:ext cx="1996068" cy="0"/>
            </a:xfrm>
            <a:prstGeom prst="line">
              <a:avLst/>
            </a:prstGeom>
            <a:ln w="28575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F1C42B76-2421-4EE6-BEFF-EE162B795917}"/>
                </a:ext>
              </a:extLst>
            </p:cNvPr>
            <p:cNvCxnSpPr/>
            <p:nvPr/>
          </p:nvCxnSpPr>
          <p:spPr>
            <a:xfrm>
              <a:off x="0" y="694562"/>
              <a:ext cx="2861733" cy="0"/>
            </a:xfrm>
            <a:prstGeom prst="line">
              <a:avLst/>
            </a:prstGeom>
            <a:ln w="28575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521236-5594-40C4-8777-D84190F80A18}"/>
                </a:ext>
              </a:extLst>
            </p:cNvPr>
            <p:cNvSpPr txBox="1"/>
            <p:nvPr/>
          </p:nvSpPr>
          <p:spPr>
            <a:xfrm>
              <a:off x="242595" y="207952"/>
              <a:ext cx="11741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Получение данных</a:t>
              </a: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28856E9-F464-429F-8C86-D061AF5E6A65}"/>
              </a:ext>
            </a:extLst>
          </p:cNvPr>
          <p:cNvGrpSpPr/>
          <p:nvPr/>
        </p:nvGrpSpPr>
        <p:grpSpPr>
          <a:xfrm>
            <a:off x="0" y="6606073"/>
            <a:ext cx="12192001" cy="251927"/>
            <a:chOff x="0" y="6606073"/>
            <a:chExt cx="12192001" cy="251927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BD62B5B-82C6-44F1-BE1F-932235884A43}"/>
                </a:ext>
              </a:extLst>
            </p:cNvPr>
            <p:cNvCxnSpPr/>
            <p:nvPr/>
          </p:nvCxnSpPr>
          <p:spPr>
            <a:xfrm>
              <a:off x="0" y="6606073"/>
              <a:ext cx="12192000" cy="0"/>
            </a:xfrm>
            <a:prstGeom prst="line">
              <a:avLst/>
            </a:prstGeom>
            <a:ln w="12700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079556E4-83B7-4D0D-AC55-94575A1B3585}"/>
                </a:ext>
              </a:extLst>
            </p:cNvPr>
            <p:cNvSpPr/>
            <p:nvPr/>
          </p:nvSpPr>
          <p:spPr>
            <a:xfrm>
              <a:off x="11983721" y="6606073"/>
              <a:ext cx="208280" cy="251927"/>
            </a:xfrm>
            <a:prstGeom prst="rect">
              <a:avLst/>
            </a:prstGeom>
            <a:solidFill>
              <a:srgbClr val="007771"/>
            </a:solidFill>
            <a:ln>
              <a:solidFill>
                <a:srgbClr val="0077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b="1" dirty="0"/>
                <a:t>6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E6315B-A40F-469E-8FC2-06D559208E72}"/>
              </a:ext>
            </a:extLst>
          </p:cNvPr>
          <p:cNvSpPr txBox="1"/>
          <p:nvPr/>
        </p:nvSpPr>
        <p:spPr>
          <a:xfrm>
            <a:off x="612643" y="1151635"/>
            <a:ext cx="9959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Поскольку вручную вытащить такой массив данных было бы достаточно проблематично и глупо,</a:t>
            </a:r>
          </a:p>
          <a:p>
            <a:r>
              <a:rPr lang="ru-RU" dirty="0"/>
              <a:t>следующим этапом было написание алгоритма по скачиванию данных.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BE77C7-9C1C-4FFD-9014-BB2589439BC1}"/>
              </a:ext>
            </a:extLst>
          </p:cNvPr>
          <p:cNvSpPr/>
          <p:nvPr/>
        </p:nvSpPr>
        <p:spPr>
          <a:xfrm>
            <a:off x="612643" y="1972207"/>
            <a:ext cx="10044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Был выбран язык программирования </a:t>
            </a:r>
            <a:r>
              <a:rPr lang="en-US" dirty="0"/>
              <a:t>Python</a:t>
            </a:r>
            <a:r>
              <a:rPr lang="ru-RU" dirty="0"/>
              <a:t>. Основная сложность </a:t>
            </a:r>
            <a:r>
              <a:rPr lang="ru-RU" dirty="0" err="1"/>
              <a:t>парсинга</a:t>
            </a:r>
            <a:r>
              <a:rPr lang="ru-RU" dirty="0"/>
              <a:t> заключалась в </a:t>
            </a:r>
            <a:r>
              <a:rPr lang="ru-RU" dirty="0" err="1"/>
              <a:t>капче</a:t>
            </a:r>
            <a:r>
              <a:rPr lang="ru-RU" dirty="0"/>
              <a:t>: </a:t>
            </a:r>
          </a:p>
        </p:txBody>
      </p:sp>
      <p:pic>
        <p:nvPicPr>
          <p:cNvPr id="2050" name="Picture 2" descr="https://pp.userapi.com/c621509/v621509561/36e48/yXIKtljbVEY.jpg">
            <a:extLst>
              <a:ext uri="{FF2B5EF4-FFF2-40B4-BE49-F238E27FC236}">
                <a16:creationId xmlns:a16="http://schemas.microsoft.com/office/drawing/2014/main" id="{0921AD2F-E5E0-4E44-9EB1-50E15E924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916" y="2733674"/>
            <a:ext cx="2333804" cy="58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p.userapi.com/c621509/v621509561/36e5d/IUcqdbRjKpY.jpg">
            <a:extLst>
              <a:ext uri="{FF2B5EF4-FFF2-40B4-BE49-F238E27FC236}">
                <a16:creationId xmlns:a16="http://schemas.microsoft.com/office/drawing/2014/main" id="{1872D1DD-E842-497F-87C9-5C4A850C4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881" y="4336127"/>
            <a:ext cx="20478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pp.userapi.com/c621509/v621509561/36e56/uvYFOt1_jW8.jpg">
            <a:extLst>
              <a:ext uri="{FF2B5EF4-FFF2-40B4-BE49-F238E27FC236}">
                <a16:creationId xmlns:a16="http://schemas.microsoft.com/office/drawing/2014/main" id="{EB0A1B8B-6BDA-417B-9F97-D74BA8695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943" y="3540876"/>
            <a:ext cx="18097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14D5B2-EF23-47A6-9FAB-B7DD77A558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1" r="31" b="2387"/>
          <a:stretch/>
        </p:blipFill>
        <p:spPr>
          <a:xfrm>
            <a:off x="351244" y="2515780"/>
            <a:ext cx="9034521" cy="392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60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F43F94C-B3E7-4EA1-93E6-4275F80BA50C}"/>
              </a:ext>
            </a:extLst>
          </p:cNvPr>
          <p:cNvGrpSpPr/>
          <p:nvPr/>
        </p:nvGrpSpPr>
        <p:grpSpPr>
          <a:xfrm>
            <a:off x="0" y="207952"/>
            <a:ext cx="11983720" cy="603599"/>
            <a:chOff x="0" y="207952"/>
            <a:chExt cx="11983720" cy="60359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94EF21EC-C827-4CB5-82A8-CCB9A26EC2DD}"/>
                </a:ext>
              </a:extLst>
            </p:cNvPr>
            <p:cNvCxnSpPr/>
            <p:nvPr/>
          </p:nvCxnSpPr>
          <p:spPr>
            <a:xfrm>
              <a:off x="0" y="811551"/>
              <a:ext cx="1996068" cy="0"/>
            </a:xfrm>
            <a:prstGeom prst="line">
              <a:avLst/>
            </a:prstGeom>
            <a:ln w="28575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F1C42B76-2421-4EE6-BEFF-EE162B795917}"/>
                </a:ext>
              </a:extLst>
            </p:cNvPr>
            <p:cNvCxnSpPr/>
            <p:nvPr/>
          </p:nvCxnSpPr>
          <p:spPr>
            <a:xfrm>
              <a:off x="0" y="694562"/>
              <a:ext cx="2861733" cy="0"/>
            </a:xfrm>
            <a:prstGeom prst="line">
              <a:avLst/>
            </a:prstGeom>
            <a:ln w="28575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521236-5594-40C4-8777-D84190F80A18}"/>
                </a:ext>
              </a:extLst>
            </p:cNvPr>
            <p:cNvSpPr txBox="1"/>
            <p:nvPr/>
          </p:nvSpPr>
          <p:spPr>
            <a:xfrm>
              <a:off x="242595" y="207952"/>
              <a:ext cx="11741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Преобразование данных</a:t>
              </a: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28856E9-F464-429F-8C86-D061AF5E6A65}"/>
              </a:ext>
            </a:extLst>
          </p:cNvPr>
          <p:cNvGrpSpPr/>
          <p:nvPr/>
        </p:nvGrpSpPr>
        <p:grpSpPr>
          <a:xfrm>
            <a:off x="0" y="6606073"/>
            <a:ext cx="12192001" cy="251927"/>
            <a:chOff x="0" y="6606073"/>
            <a:chExt cx="12192001" cy="251927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BD62B5B-82C6-44F1-BE1F-932235884A43}"/>
                </a:ext>
              </a:extLst>
            </p:cNvPr>
            <p:cNvCxnSpPr/>
            <p:nvPr/>
          </p:nvCxnSpPr>
          <p:spPr>
            <a:xfrm>
              <a:off x="0" y="6606073"/>
              <a:ext cx="12192000" cy="0"/>
            </a:xfrm>
            <a:prstGeom prst="line">
              <a:avLst/>
            </a:prstGeom>
            <a:ln w="12700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079556E4-83B7-4D0D-AC55-94575A1B3585}"/>
                </a:ext>
              </a:extLst>
            </p:cNvPr>
            <p:cNvSpPr/>
            <p:nvPr/>
          </p:nvSpPr>
          <p:spPr>
            <a:xfrm>
              <a:off x="11983721" y="6606073"/>
              <a:ext cx="208280" cy="251927"/>
            </a:xfrm>
            <a:prstGeom prst="rect">
              <a:avLst/>
            </a:prstGeom>
            <a:solidFill>
              <a:srgbClr val="007771"/>
            </a:solidFill>
            <a:ln>
              <a:solidFill>
                <a:srgbClr val="0077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b="1" dirty="0"/>
                <a:t>7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76D223-42ED-404C-96EB-FF6A0E0C5A3F}"/>
              </a:ext>
            </a:extLst>
          </p:cNvPr>
          <p:cNvSpPr txBox="1"/>
          <p:nvPr/>
        </p:nvSpPr>
        <p:spPr>
          <a:xfrm>
            <a:off x="494521" y="1061950"/>
            <a:ext cx="12260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Данные с федеральной службы гос. статистики </a:t>
            </a:r>
            <a:r>
              <a:rPr lang="en-US" dirty="0"/>
              <a:t>gks.ru</a:t>
            </a:r>
            <a:r>
              <a:rPr lang="ru-RU" dirty="0"/>
              <a:t>: население, зарплаты и преступления </a:t>
            </a:r>
          </a:p>
          <a:p>
            <a:r>
              <a:rPr lang="ru-RU" dirty="0"/>
              <a:t>по регионам за 2017 год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8ED4B-108E-4179-B5A1-ADE4773FC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732" y="1385115"/>
            <a:ext cx="5262119" cy="51119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EEBD29-F829-4774-B3EC-003B87AA0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8916"/>
            <a:ext cx="6496925" cy="44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77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B91E6E-6011-492F-B26E-BCE0FE489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01" y="766518"/>
            <a:ext cx="6189419" cy="5538663"/>
          </a:xfrm>
          <a:prstGeom prst="rect">
            <a:avLst/>
          </a:prstGeom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F43F94C-B3E7-4EA1-93E6-4275F80BA50C}"/>
              </a:ext>
            </a:extLst>
          </p:cNvPr>
          <p:cNvGrpSpPr/>
          <p:nvPr/>
        </p:nvGrpSpPr>
        <p:grpSpPr>
          <a:xfrm>
            <a:off x="0" y="207952"/>
            <a:ext cx="11983720" cy="603599"/>
            <a:chOff x="0" y="207952"/>
            <a:chExt cx="11983720" cy="60359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94EF21EC-C827-4CB5-82A8-CCB9A26EC2DD}"/>
                </a:ext>
              </a:extLst>
            </p:cNvPr>
            <p:cNvCxnSpPr/>
            <p:nvPr/>
          </p:nvCxnSpPr>
          <p:spPr>
            <a:xfrm>
              <a:off x="0" y="811551"/>
              <a:ext cx="1996068" cy="0"/>
            </a:xfrm>
            <a:prstGeom prst="line">
              <a:avLst/>
            </a:prstGeom>
            <a:ln w="28575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F1C42B76-2421-4EE6-BEFF-EE162B795917}"/>
                </a:ext>
              </a:extLst>
            </p:cNvPr>
            <p:cNvCxnSpPr/>
            <p:nvPr/>
          </p:nvCxnSpPr>
          <p:spPr>
            <a:xfrm>
              <a:off x="0" y="694562"/>
              <a:ext cx="2861733" cy="0"/>
            </a:xfrm>
            <a:prstGeom prst="line">
              <a:avLst/>
            </a:prstGeom>
            <a:ln w="28575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521236-5594-40C4-8777-D84190F80A18}"/>
                </a:ext>
              </a:extLst>
            </p:cNvPr>
            <p:cNvSpPr txBox="1"/>
            <p:nvPr/>
          </p:nvSpPr>
          <p:spPr>
            <a:xfrm>
              <a:off x="242595" y="207952"/>
              <a:ext cx="11741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Преобразование данных</a:t>
              </a: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28856E9-F464-429F-8C86-D061AF5E6A65}"/>
              </a:ext>
            </a:extLst>
          </p:cNvPr>
          <p:cNvGrpSpPr/>
          <p:nvPr/>
        </p:nvGrpSpPr>
        <p:grpSpPr>
          <a:xfrm>
            <a:off x="0" y="6606073"/>
            <a:ext cx="12192001" cy="251927"/>
            <a:chOff x="0" y="6606073"/>
            <a:chExt cx="12192001" cy="251927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BD62B5B-82C6-44F1-BE1F-932235884A43}"/>
                </a:ext>
              </a:extLst>
            </p:cNvPr>
            <p:cNvCxnSpPr/>
            <p:nvPr/>
          </p:nvCxnSpPr>
          <p:spPr>
            <a:xfrm>
              <a:off x="0" y="6606073"/>
              <a:ext cx="12192000" cy="0"/>
            </a:xfrm>
            <a:prstGeom prst="line">
              <a:avLst/>
            </a:prstGeom>
            <a:ln w="12700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079556E4-83B7-4D0D-AC55-94575A1B3585}"/>
                </a:ext>
              </a:extLst>
            </p:cNvPr>
            <p:cNvSpPr/>
            <p:nvPr/>
          </p:nvSpPr>
          <p:spPr>
            <a:xfrm>
              <a:off x="11983721" y="6606073"/>
              <a:ext cx="208280" cy="251927"/>
            </a:xfrm>
            <a:prstGeom prst="rect">
              <a:avLst/>
            </a:prstGeom>
            <a:solidFill>
              <a:srgbClr val="007771"/>
            </a:solidFill>
            <a:ln>
              <a:solidFill>
                <a:srgbClr val="0077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b="1" dirty="0"/>
                <a:t>8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DD42C9-14DD-48EB-AE3B-60A7CCE85F00}"/>
              </a:ext>
            </a:extLst>
          </p:cNvPr>
          <p:cNvSpPr txBox="1"/>
          <p:nvPr/>
        </p:nvSpPr>
        <p:spPr>
          <a:xfrm>
            <a:off x="242595" y="1061889"/>
            <a:ext cx="6396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Данные были получены в сыром виде, необходимо было трансформировать их в единый стиль. </a:t>
            </a:r>
          </a:p>
          <a:p>
            <a:r>
              <a:rPr lang="ru-RU" dirty="0"/>
              <a:t>Большая часть преобразований осуществлялась в дистрибутиве </a:t>
            </a:r>
            <a:r>
              <a:rPr lang="en-US" dirty="0"/>
              <a:t>Python -</a:t>
            </a:r>
            <a:r>
              <a:rPr lang="ru-RU" dirty="0"/>
              <a:t> </a:t>
            </a:r>
            <a:r>
              <a:rPr lang="en-US" dirty="0"/>
              <a:t>Anaconda</a:t>
            </a:r>
            <a:r>
              <a:rPr lang="ru-RU" dirty="0"/>
              <a:t>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BE4012-9A66-461C-9C27-AA6D720DF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052"/>
          <a:stretch/>
        </p:blipFill>
        <p:spPr>
          <a:xfrm>
            <a:off x="368648" y="2507902"/>
            <a:ext cx="5425653" cy="3655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4EC605-CA3C-430A-96F2-08783BB3F087}"/>
              </a:ext>
            </a:extLst>
          </p:cNvPr>
          <p:cNvSpPr txBox="1"/>
          <p:nvPr/>
        </p:nvSpPr>
        <p:spPr>
          <a:xfrm>
            <a:off x="471030" y="2951324"/>
            <a:ext cx="52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До: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B59E92-E90F-4F81-A03D-978C2B45DEB1}"/>
              </a:ext>
            </a:extLst>
          </p:cNvPr>
          <p:cNvSpPr txBox="1"/>
          <p:nvPr/>
        </p:nvSpPr>
        <p:spPr>
          <a:xfrm>
            <a:off x="6557329" y="354939"/>
            <a:ext cx="857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После:</a:t>
            </a:r>
          </a:p>
        </p:txBody>
      </p:sp>
    </p:spTree>
    <p:extLst>
      <p:ext uri="{BB962C8B-B14F-4D97-AF65-F5344CB8AC3E}">
        <p14:creationId xmlns:p14="http://schemas.microsoft.com/office/powerpoint/2010/main" val="41672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F43F94C-B3E7-4EA1-93E6-4275F80BA50C}"/>
              </a:ext>
            </a:extLst>
          </p:cNvPr>
          <p:cNvGrpSpPr/>
          <p:nvPr/>
        </p:nvGrpSpPr>
        <p:grpSpPr>
          <a:xfrm>
            <a:off x="0" y="207952"/>
            <a:ext cx="11983720" cy="603599"/>
            <a:chOff x="0" y="207952"/>
            <a:chExt cx="11983720" cy="603599"/>
          </a:xfrm>
        </p:grpSpPr>
        <p:cxnSp>
          <p:nvCxnSpPr>
            <p:cNvPr id="4" name="Прямая соединительная линия 3">
              <a:extLst>
                <a:ext uri="{FF2B5EF4-FFF2-40B4-BE49-F238E27FC236}">
                  <a16:creationId xmlns:a16="http://schemas.microsoft.com/office/drawing/2014/main" id="{94EF21EC-C827-4CB5-82A8-CCB9A26EC2DD}"/>
                </a:ext>
              </a:extLst>
            </p:cNvPr>
            <p:cNvCxnSpPr/>
            <p:nvPr/>
          </p:nvCxnSpPr>
          <p:spPr>
            <a:xfrm>
              <a:off x="0" y="811551"/>
              <a:ext cx="1996068" cy="0"/>
            </a:xfrm>
            <a:prstGeom prst="line">
              <a:avLst/>
            </a:prstGeom>
            <a:ln w="28575"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F1C42B76-2421-4EE6-BEFF-EE162B795917}"/>
                </a:ext>
              </a:extLst>
            </p:cNvPr>
            <p:cNvCxnSpPr/>
            <p:nvPr/>
          </p:nvCxnSpPr>
          <p:spPr>
            <a:xfrm>
              <a:off x="0" y="694562"/>
              <a:ext cx="2861733" cy="0"/>
            </a:xfrm>
            <a:prstGeom prst="line">
              <a:avLst/>
            </a:prstGeom>
            <a:ln w="28575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521236-5594-40C4-8777-D84190F80A18}"/>
                </a:ext>
              </a:extLst>
            </p:cNvPr>
            <p:cNvSpPr txBox="1"/>
            <p:nvPr/>
          </p:nvSpPr>
          <p:spPr>
            <a:xfrm>
              <a:off x="242595" y="207952"/>
              <a:ext cx="11741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Преобразование данных</a:t>
              </a: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28856E9-F464-429F-8C86-D061AF5E6A65}"/>
              </a:ext>
            </a:extLst>
          </p:cNvPr>
          <p:cNvGrpSpPr/>
          <p:nvPr/>
        </p:nvGrpSpPr>
        <p:grpSpPr>
          <a:xfrm>
            <a:off x="0" y="6606073"/>
            <a:ext cx="12192001" cy="251927"/>
            <a:chOff x="0" y="6606073"/>
            <a:chExt cx="12192001" cy="251927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6BD62B5B-82C6-44F1-BE1F-932235884A43}"/>
                </a:ext>
              </a:extLst>
            </p:cNvPr>
            <p:cNvCxnSpPr/>
            <p:nvPr/>
          </p:nvCxnSpPr>
          <p:spPr>
            <a:xfrm>
              <a:off x="0" y="6606073"/>
              <a:ext cx="12192000" cy="0"/>
            </a:xfrm>
            <a:prstGeom prst="line">
              <a:avLst/>
            </a:prstGeom>
            <a:ln w="12700">
              <a:solidFill>
                <a:srgbClr val="0077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079556E4-83B7-4D0D-AC55-94575A1B3585}"/>
                </a:ext>
              </a:extLst>
            </p:cNvPr>
            <p:cNvSpPr/>
            <p:nvPr/>
          </p:nvSpPr>
          <p:spPr>
            <a:xfrm>
              <a:off x="11983721" y="6606073"/>
              <a:ext cx="208280" cy="251927"/>
            </a:xfrm>
            <a:prstGeom prst="rect">
              <a:avLst/>
            </a:prstGeom>
            <a:solidFill>
              <a:srgbClr val="007771"/>
            </a:solidFill>
            <a:ln>
              <a:solidFill>
                <a:srgbClr val="0077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600" b="1" dirty="0"/>
                <a:t>9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FACBDA-061C-4AD5-A14D-BAE168A2E92A}"/>
              </a:ext>
            </a:extLst>
          </p:cNvPr>
          <p:cNvSpPr txBox="1"/>
          <p:nvPr/>
        </p:nvSpPr>
        <p:spPr>
          <a:xfrm>
            <a:off x="354563" y="1033346"/>
            <a:ext cx="6251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создания тренировочной выборки по анализу комментариев пришлось разметить самостоятельно </a:t>
            </a:r>
          </a:p>
          <a:p>
            <a:r>
              <a:rPr lang="ru-RU" dirty="0"/>
              <a:t>несколько тысяч комментариев как: </a:t>
            </a:r>
          </a:p>
          <a:p>
            <a:r>
              <a:rPr lang="ru-RU" dirty="0"/>
              <a:t> 1 – положительный </a:t>
            </a:r>
          </a:p>
          <a:p>
            <a:r>
              <a:rPr lang="ru-RU" dirty="0"/>
              <a:t>-1 – отрицательный: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316ED5-8BE8-472A-BACE-36D3013F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990" y="1033346"/>
            <a:ext cx="54578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827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422</Words>
  <Application>Microsoft Office PowerPoint</Application>
  <PresentationFormat>Широкоэкранный</PresentationFormat>
  <Paragraphs>73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PT 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Ilya</dc:creator>
  <cp:lastModifiedBy>Ilya</cp:lastModifiedBy>
  <cp:revision>16</cp:revision>
  <dcterms:created xsi:type="dcterms:W3CDTF">2017-12-09T21:12:34Z</dcterms:created>
  <dcterms:modified xsi:type="dcterms:W3CDTF">2017-12-10T00:22:05Z</dcterms:modified>
</cp:coreProperties>
</file>